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7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1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6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7072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69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22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54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88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2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4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9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3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0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3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7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8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59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effectLst/>
              </a:rPr>
              <a:t>DBT </a:t>
            </a:r>
            <a:r>
              <a:rPr lang="en-CA" dirty="0">
                <a:effectLst/>
              </a:rPr>
              <a:t>– Review </a:t>
            </a:r>
            <a:r>
              <a:rPr lang="en-CA" dirty="0" smtClean="0">
                <a:effectLst/>
              </a:rPr>
              <a:t>of </a:t>
            </a:r>
            <a:r>
              <a:rPr lang="en-CA" dirty="0">
                <a:effectLst/>
              </a:rPr>
              <a:t>Distress Tolerance Skills –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chemeClr val="tx2">
                    <a:lumMod val="75000"/>
                  </a:schemeClr>
                </a:solidFill>
                <a:effectLst/>
              </a:rPr>
              <a:t>Crisis Survival Skills</a:t>
            </a:r>
            <a:endParaRPr lang="en-CA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Wise mind   </a:t>
            </a:r>
            <a:r>
              <a:rPr lang="en-CA" sz="8000" dirty="0" smtClean="0">
                <a:solidFill>
                  <a:schemeClr val="bg1"/>
                </a:solidFill>
              </a:rPr>
              <a:t>A.C.C.E.P.T.S.</a:t>
            </a:r>
            <a:endParaRPr lang="en-CA" sz="8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The occasional use of distraction helps to reduce emotion mind.  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A. – </a:t>
            </a:r>
            <a:r>
              <a:rPr lang="en-CA" dirty="0" smtClean="0"/>
              <a:t>Activities.  Do something you love.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C. – </a:t>
            </a:r>
            <a:r>
              <a:rPr lang="en-CA" dirty="0" smtClean="0"/>
              <a:t>Contributing. Do something nice for someone else.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C. – </a:t>
            </a:r>
            <a:r>
              <a:rPr lang="en-CA" dirty="0" smtClean="0"/>
              <a:t>Comparisons. Remind yourself that you’ve felt worse before and managed to find a way through.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E. – </a:t>
            </a:r>
            <a:r>
              <a:rPr lang="en-CA" dirty="0" smtClean="0"/>
              <a:t>different Emotions. Elicit a different emotion by listening to music, watching a movie, reading a book….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P. – </a:t>
            </a:r>
            <a:r>
              <a:rPr lang="en-CA" dirty="0" smtClean="0"/>
              <a:t>Push Away the strong emotions.  Block the thoughts from your mind.  Tell your mind “no”.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T. – </a:t>
            </a:r>
            <a:r>
              <a:rPr lang="en-CA" dirty="0" smtClean="0"/>
              <a:t>think of other Thoughts. Count to 10. Count colours on the wall. Do a puzzle</a:t>
            </a:r>
            <a:r>
              <a:rPr lang="en-CA" dirty="0" smtClean="0">
                <a:solidFill>
                  <a:schemeClr val="bg1"/>
                </a:solidFill>
              </a:rPr>
              <a:t>.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S. – </a:t>
            </a:r>
            <a:r>
              <a:rPr lang="en-CA" dirty="0" smtClean="0"/>
              <a:t>Sensations.  Squeeze a ball very hard. Hold ice in your hand. Suck on a lemon.  Take a cold shower.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62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metimes music is the only thing that gets your mind off of everything else! ...In my case #Kpop #Music #Quotes  &lt;3  ::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177" y="880110"/>
            <a:ext cx="3370217" cy="505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0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Cowan\AppData\Local\Microsoft\Windows\INetCache\Content.MSO\BC633029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43" y="809897"/>
            <a:ext cx="5799908" cy="5499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97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8800" dirty="0" smtClean="0">
                <a:solidFill>
                  <a:schemeClr val="bg1"/>
                </a:solidFill>
              </a:rPr>
              <a:t>I.M.P.R.O.V.E</a:t>
            </a:r>
            <a:r>
              <a:rPr lang="en-CA" dirty="0" smtClean="0">
                <a:solidFill>
                  <a:schemeClr val="bg1"/>
                </a:solidFill>
              </a:rPr>
              <a:t>    the moment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chemeClr val="bg2"/>
                </a:solidFill>
              </a:rPr>
              <a:t>When feeling overwhelmed in a stressful situation that may last awhile use: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I. </a:t>
            </a:r>
            <a:r>
              <a:rPr lang="en-CA" dirty="0" smtClean="0"/>
              <a:t>– Imagery. Imagine relaxing scenery, or a comforting place.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M.</a:t>
            </a:r>
            <a:r>
              <a:rPr lang="en-CA" dirty="0" smtClean="0"/>
              <a:t> – Meaning.  Find a purpose for the painful situation. </a:t>
            </a:r>
            <a:br>
              <a:rPr lang="en-CA" dirty="0" smtClean="0"/>
            </a:br>
            <a:r>
              <a:rPr lang="en-CA" dirty="0" smtClean="0">
                <a:solidFill>
                  <a:schemeClr val="bg1"/>
                </a:solidFill>
              </a:rPr>
              <a:t>P. </a:t>
            </a:r>
            <a:r>
              <a:rPr lang="en-CA" dirty="0" smtClean="0"/>
              <a:t>– Prayer.  Ask for strength.  Open your heart to your Wise Mind.</a:t>
            </a:r>
            <a:br>
              <a:rPr lang="en-CA" dirty="0" smtClean="0"/>
            </a:br>
            <a:r>
              <a:rPr lang="en-CA" dirty="0" smtClean="0">
                <a:solidFill>
                  <a:schemeClr val="bg1"/>
                </a:solidFill>
              </a:rPr>
              <a:t>R. </a:t>
            </a:r>
            <a:r>
              <a:rPr lang="en-CA" dirty="0" smtClean="0"/>
              <a:t>– Relax. Massage your neck. Breathe deeply.  Drink warm liquids.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O. </a:t>
            </a:r>
            <a:r>
              <a:rPr lang="en-CA" dirty="0" smtClean="0"/>
              <a:t>– One Thing in the Moment. One-mindfulness. Just this one thing.</a:t>
            </a:r>
            <a:br>
              <a:rPr lang="en-CA" dirty="0" smtClean="0"/>
            </a:br>
            <a:r>
              <a:rPr lang="en-CA" dirty="0" smtClean="0">
                <a:solidFill>
                  <a:schemeClr val="bg1"/>
                </a:solidFill>
              </a:rPr>
              <a:t>V. </a:t>
            </a:r>
            <a:r>
              <a:rPr lang="en-CA" dirty="0" smtClean="0"/>
              <a:t>– brief Vacation.  Read a magazine and eat chocolates.  Go for a walk in the woods. Turn               your phone off for the day.</a:t>
            </a:r>
          </a:p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E. </a:t>
            </a:r>
            <a:r>
              <a:rPr lang="en-CA" dirty="0" smtClean="0"/>
              <a:t>– Encouragement.  Be your own cheerleader. “It won’t last </a:t>
            </a:r>
            <a:r>
              <a:rPr lang="en-CA" dirty="0" err="1" smtClean="0"/>
              <a:t>forever.””I</a:t>
            </a:r>
            <a:r>
              <a:rPr lang="en-CA" dirty="0" smtClean="0"/>
              <a:t> got </a:t>
            </a:r>
            <a:r>
              <a:rPr lang="en-CA" dirty="0" err="1" smtClean="0"/>
              <a:t>this.””I</a:t>
            </a:r>
            <a:r>
              <a:rPr lang="en-CA" dirty="0" smtClean="0"/>
              <a:t> can stand it.”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26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Pin by Leisa Grenland on Think about it. | Giving quotes, Education quotes,  Tenth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036" y="1254034"/>
            <a:ext cx="6862918" cy="445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6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Remember: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bg2"/>
                </a:solidFill>
              </a:rPr>
              <a:t>Crisis Survival Skills </a:t>
            </a:r>
            <a:r>
              <a:rPr lang="en-CA" dirty="0" smtClean="0"/>
              <a:t>are </a:t>
            </a:r>
            <a:r>
              <a:rPr lang="en-CA" dirty="0" smtClean="0">
                <a:solidFill>
                  <a:schemeClr val="bg2"/>
                </a:solidFill>
              </a:rPr>
              <a:t>short-term</a:t>
            </a:r>
            <a:r>
              <a:rPr lang="en-CA" dirty="0" smtClean="0"/>
              <a:t> coping strategies for painful situations that cannot be solved right away. </a:t>
            </a:r>
            <a:r>
              <a:rPr lang="en-CA" dirty="0"/>
              <a:t> </a:t>
            </a:r>
            <a:r>
              <a:rPr lang="en-CA" dirty="0" smtClean="0"/>
              <a:t>They can help you tolerate the moment without making things worse.</a:t>
            </a:r>
          </a:p>
          <a:p>
            <a:pPr marL="0" indent="0">
              <a:buNone/>
            </a:pPr>
            <a:r>
              <a:rPr lang="en-CA" dirty="0" smtClean="0"/>
              <a:t>These skills must be followed by </a:t>
            </a:r>
            <a:r>
              <a:rPr lang="en-CA" dirty="0" smtClean="0">
                <a:solidFill>
                  <a:schemeClr val="bg2"/>
                </a:solidFill>
              </a:rPr>
              <a:t>problem-solving/change skills</a:t>
            </a:r>
            <a:r>
              <a:rPr lang="en-CA" dirty="0" smtClean="0"/>
              <a:t> in order to move forward with living your best life.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88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Crisis survival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STOP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Pros/Cons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TIP your body chemistry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Distract with Wise Mind ACCEPTS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Self-Soothe – Five Senses</a:t>
            </a:r>
          </a:p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IMPROVE the Moment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92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</a:t>
            </a:r>
            <a:r>
              <a:rPr lang="en-CA" dirty="0" smtClean="0"/>
              <a:t> When to use crisis survival skills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 </a:t>
            </a:r>
            <a:r>
              <a:rPr lang="en-CA" dirty="0" smtClean="0">
                <a:solidFill>
                  <a:schemeClr val="tx2"/>
                </a:solidFill>
              </a:rPr>
              <a:t>Use when: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Crisis is short term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Pain can’t be solved right away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Emotion mind threatens to make the situation worse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Arousal is extreme, but you have to carry on anyway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Don’t use: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For everyday problems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To solve all life problems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To avoid finding a long-term solution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 smtClean="0">
                <a:solidFill>
                  <a:srgbClr val="C00000"/>
                </a:solidFill>
              </a:rPr>
              <a:t>s.t.o.p</a:t>
            </a:r>
            <a:r>
              <a:rPr lang="en-CA" dirty="0" smtClean="0">
                <a:solidFill>
                  <a:srgbClr val="C00000"/>
                </a:solidFill>
              </a:rPr>
              <a:t>.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S. </a:t>
            </a:r>
            <a:r>
              <a:rPr lang="en-CA" dirty="0" smtClean="0"/>
              <a:t>– Do not react.  Stop. Don’t allow your emotions to make you act without thinking.</a:t>
            </a:r>
          </a:p>
          <a:p>
            <a:r>
              <a:rPr lang="en-CA" dirty="0" smtClean="0">
                <a:solidFill>
                  <a:srgbClr val="C00000"/>
                </a:solidFill>
              </a:rPr>
              <a:t>T. </a:t>
            </a:r>
            <a:r>
              <a:rPr lang="en-CA" dirty="0" smtClean="0"/>
              <a:t>– Take a step back.  Take a break. Take a breath. </a:t>
            </a:r>
          </a:p>
          <a:p>
            <a:r>
              <a:rPr lang="en-CA" dirty="0" smtClean="0">
                <a:solidFill>
                  <a:srgbClr val="C00000"/>
                </a:solidFill>
              </a:rPr>
              <a:t>O. </a:t>
            </a:r>
            <a:r>
              <a:rPr lang="en-CA" dirty="0" smtClean="0"/>
              <a:t>– Observe what’s going on inside and outside you; </a:t>
            </a:r>
            <a:r>
              <a:rPr lang="en-CA" dirty="0"/>
              <a:t>t</a:t>
            </a:r>
            <a:r>
              <a:rPr lang="en-CA" dirty="0" smtClean="0"/>
              <a:t>houghts, feelings, behaviours of others. </a:t>
            </a:r>
          </a:p>
          <a:p>
            <a:r>
              <a:rPr lang="en-CA" dirty="0" smtClean="0">
                <a:solidFill>
                  <a:srgbClr val="C00000"/>
                </a:solidFill>
              </a:rPr>
              <a:t>P. </a:t>
            </a:r>
            <a:r>
              <a:rPr lang="en-CA" dirty="0" smtClean="0"/>
              <a:t>– Proceed mindfully and effectively. Ask Wise Mind: Which actions will make this better or worse?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37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ktor Frankl quote for Mental Health Awareness Month | Stephanie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446" y="1031967"/>
            <a:ext cx="7053943" cy="4872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56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Pros and Cons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What is my crisis urge? </a:t>
            </a:r>
            <a:r>
              <a:rPr lang="en-CA" dirty="0"/>
              <a:t>(yelling, using substances, eating another piece of chocolate cake, posting that comment on FB</a:t>
            </a:r>
            <a:r>
              <a:rPr lang="en-CA" dirty="0" smtClean="0"/>
              <a:t>?)</a:t>
            </a:r>
            <a:endParaRPr lang="en-CA" dirty="0"/>
          </a:p>
          <a:p>
            <a:r>
              <a:rPr lang="en-CA" dirty="0" smtClean="0"/>
              <a:t> What are the pros of acting on a crisis urge? </a:t>
            </a:r>
          </a:p>
          <a:p>
            <a:r>
              <a:rPr lang="en-CA" dirty="0" smtClean="0"/>
              <a:t>What are the cons of acting on a crisis urge?</a:t>
            </a:r>
          </a:p>
          <a:p>
            <a:r>
              <a:rPr lang="en-CA" dirty="0" smtClean="0"/>
              <a:t>What are the pros of </a:t>
            </a:r>
            <a:r>
              <a:rPr lang="en-CA" dirty="0" smtClean="0">
                <a:solidFill>
                  <a:schemeClr val="bg2"/>
                </a:solidFill>
              </a:rPr>
              <a:t>not</a:t>
            </a:r>
            <a:r>
              <a:rPr lang="en-CA" dirty="0" smtClean="0"/>
              <a:t> acting on the crisis urge?</a:t>
            </a:r>
          </a:p>
          <a:p>
            <a:r>
              <a:rPr lang="en-CA" dirty="0" smtClean="0"/>
              <a:t>What are the cons of </a:t>
            </a:r>
            <a:r>
              <a:rPr lang="en-CA" dirty="0" smtClean="0">
                <a:solidFill>
                  <a:schemeClr val="bg2"/>
                </a:solidFill>
              </a:rPr>
              <a:t>not </a:t>
            </a:r>
            <a:r>
              <a:rPr lang="en-CA" dirty="0" smtClean="0"/>
              <a:t>acting on the crisis urge?</a:t>
            </a:r>
          </a:p>
          <a:p>
            <a:r>
              <a:rPr lang="en-CA" dirty="0" smtClean="0"/>
              <a:t>Revisit the positive and negative consequences whenever the urge resurfaces.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13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Just for a Giggle…</a:t>
            </a:r>
            <a:endParaRPr lang="en-CA" dirty="0"/>
          </a:p>
        </p:txBody>
      </p:sp>
      <p:pic>
        <p:nvPicPr>
          <p:cNvPr id="1026" name="Picture 2" descr="Pros and cons for making food: Pro: Food. Con: Makin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152" y="1911416"/>
            <a:ext cx="6534519" cy="429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8000" dirty="0" smtClean="0">
                <a:solidFill>
                  <a:schemeClr val="bg1"/>
                </a:solidFill>
              </a:rPr>
              <a:t>T.I.P.</a:t>
            </a:r>
            <a:r>
              <a:rPr lang="en-CA" sz="4800" dirty="0" smtClean="0">
                <a:solidFill>
                  <a:schemeClr val="bg1"/>
                </a:solidFill>
              </a:rPr>
              <a:t>-</a:t>
            </a:r>
            <a:r>
              <a:rPr lang="en-CA" sz="3100" dirty="0" smtClean="0"/>
              <a:t>to reduce extreme emotion fast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T. </a:t>
            </a:r>
            <a:r>
              <a:rPr lang="en-CA" dirty="0" smtClean="0"/>
              <a:t>- tip the temperature of your face with cold water – lowers your heart rate for a short time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I</a:t>
            </a:r>
            <a:r>
              <a:rPr lang="en-CA" dirty="0" smtClean="0"/>
              <a:t>. – Intense exercise. Expel your body’s pent up energy. Run, jump, walk briskly, lift weights, play basketball…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P. </a:t>
            </a:r>
            <a:r>
              <a:rPr lang="en-CA" dirty="0" smtClean="0"/>
              <a:t>– Paced breathing.  Slow your breath on purpose.  Breathe out longer than you breathe in.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P. </a:t>
            </a:r>
            <a:r>
              <a:rPr lang="en-CA" dirty="0" smtClean="0"/>
              <a:t>– Paired muscle relaxation. Breathe in and tense your body.  Breathe out and say “relax” while letting go of tension.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474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uesday Tip: Breathing affects heart rate variability - Myithl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410" y="718457"/>
            <a:ext cx="4871909" cy="568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7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130</TotalTime>
  <Words>710</Words>
  <Application>Microsoft Office PowerPoint</Application>
  <PresentationFormat>Widescreen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Tw Cen MT</vt:lpstr>
      <vt:lpstr>Circuit</vt:lpstr>
      <vt:lpstr>DBT – Review of Distress Tolerance Skills – </vt:lpstr>
      <vt:lpstr>Crisis survival skills</vt:lpstr>
      <vt:lpstr>  When to use crisis survival skills</vt:lpstr>
      <vt:lpstr>s.t.o.p.</vt:lpstr>
      <vt:lpstr>PowerPoint Presentation</vt:lpstr>
      <vt:lpstr>Pros and Cons</vt:lpstr>
      <vt:lpstr>Just for a Giggle…</vt:lpstr>
      <vt:lpstr>T.I.P.-to reduce extreme emotion fast</vt:lpstr>
      <vt:lpstr>PowerPoint Presentation</vt:lpstr>
      <vt:lpstr>Wise mind   A.C.C.E.P.T.S.</vt:lpstr>
      <vt:lpstr>PowerPoint Presentation</vt:lpstr>
      <vt:lpstr>PowerPoint Presentation</vt:lpstr>
      <vt:lpstr>I.M.P.R.O.V.E    the moment</vt:lpstr>
      <vt:lpstr>PowerPoint Presentation</vt:lpstr>
      <vt:lpstr>Remember: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DBT – Review of Distress Tolerance Skills –</dc:title>
  <dc:creator>Heather Cowan</dc:creator>
  <cp:lastModifiedBy>Heather Cowan</cp:lastModifiedBy>
  <cp:revision>14</cp:revision>
  <dcterms:created xsi:type="dcterms:W3CDTF">2020-09-21T18:32:04Z</dcterms:created>
  <dcterms:modified xsi:type="dcterms:W3CDTF">2020-09-21T20:42:31Z</dcterms:modified>
</cp:coreProperties>
</file>